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61" r:id="rId19"/>
    <p:sldId id="262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 varScale="1">
        <p:scale>
          <a:sx n="81" d="100"/>
          <a:sy n="81" d="100"/>
        </p:scale>
        <p:origin x="176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4038600" cy="1752600"/>
          </a:xfrm>
        </p:spPr>
        <p:txBody>
          <a:bodyPr>
            <a:noAutofit/>
          </a:bodyPr>
          <a:lstStyle/>
          <a:p>
            <a:pPr algn="ctr"/>
            <a:r>
              <a:rPr lang="en-IN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PROJECTED BY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RIMA DOLUI</a:t>
            </a:r>
          </a:p>
          <a:p>
            <a:pPr algn="ctr"/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ROLL: 2247</a:t>
            </a:r>
          </a:p>
          <a:p>
            <a:pPr algn="ctr"/>
            <a:r>
              <a:rPr lang="en-I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B.Voc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(Food Processing, 6</a:t>
            </a:r>
            <a:r>
              <a:rPr lang="en-IN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Nutrition</a:t>
            </a:r>
          </a:p>
          <a:p>
            <a:pPr algn="ctr"/>
            <a:r>
              <a:rPr lang="en-I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Mugberia Gangadhar Mahavidyalay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0"/>
            <a:ext cx="8763000" cy="838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I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700" b="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PROJECT   ON  ENTREPRENEURSHIP</a:t>
            </a:r>
            <a:br>
              <a:rPr lang="en-IN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en-I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53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DEVELOPMENT OF CANDY MANUFACTUREING PLANT</a:t>
            </a:r>
            <a:br>
              <a:rPr lang="en-IN" sz="67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49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IN" sz="4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9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886200"/>
            <a:ext cx="464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u="sng" dirty="0">
                <a:latin typeface="Times New Roman" pitchFamily="18" charset="0"/>
                <a:cs typeface="Times New Roman" pitchFamily="18" charset="0"/>
              </a:rPr>
              <a:t>GUIDED BY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Dr. APURBA  GIRI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Assistant Professor and Head)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AYAN MONDAL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(Assistant Professor)</a:t>
            </a: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Department of  Nutrition</a:t>
            </a: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          Mugberia Gangadhar Mahavidyalaya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1438"/>
            <a:ext cx="2286000" cy="15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09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      RAW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2784" y="5334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Sugar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Flavour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Colour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Glucose syrup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Citric acid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Trisodium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Citrate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79323"/>
              </p:ext>
            </p:extLst>
          </p:nvPr>
        </p:nvGraphicFramePr>
        <p:xfrm>
          <a:off x="1905000" y="2819400"/>
          <a:ext cx="6019800" cy="3861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298">
                <a:tc>
                  <a:txBody>
                    <a:bodyPr/>
                    <a:lstStyle/>
                    <a:p>
                      <a:r>
                        <a:rPr lang="en-IN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RAW METERIAL</a:t>
                      </a:r>
                      <a:endParaRPr lang="en-I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COST in </a:t>
                      </a:r>
                      <a:r>
                        <a:rPr lang="en-IN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endParaRPr lang="en-IN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1 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Glucose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syrup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1 ton(36/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kg)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Water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350 lit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en-IN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60 g( 1250/100g)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flavour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10 kg( 750/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Citric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acid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latin typeface="Times New Roman" pitchFamily="18" charset="0"/>
                          <a:cs typeface="Times New Roman" pitchFamily="18" charset="0"/>
                        </a:rPr>
                        <a:t>Trisodium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Citrate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3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Total cost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79430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( for 2050 kg) , for 1 kg, </a:t>
                      </a:r>
                      <a:r>
                        <a:rPr lang="en-IN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38.74 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248400" y="45720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3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EQUIPMENTS AND MACHINARIES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10668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820" y="273812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Sugar dissolving tank ( 1.37 lakh</a:t>
            </a:r>
            <a:r>
              <a:rPr lang="en-IN" sz="1600" dirty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6"/>
          <a:stretch/>
        </p:blipFill>
        <p:spPr bwMode="auto">
          <a:xfrm>
            <a:off x="2705100" y="1072485"/>
            <a:ext cx="1485900" cy="170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740" y="277815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Vacuum Cooker </a:t>
            </a:r>
          </a:p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(3 lakh)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1050" y="2655043"/>
            <a:ext cx="210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Candy Cooling Plate</a:t>
            </a:r>
          </a:p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₹ 45,000</a:t>
            </a:r>
          </a:p>
          <a:p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0" y="1066800"/>
            <a:ext cx="1590040" cy="165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56" y="1072485"/>
            <a:ext cx="1665636" cy="166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6749" y="2720934"/>
            <a:ext cx="1837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Batch Roller</a:t>
            </a:r>
          </a:p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₹ 1.45 Lakh</a:t>
            </a:r>
          </a:p>
          <a:p>
            <a:pPr algn="ctr"/>
            <a:endParaRPr lang="en-IN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3362930"/>
            <a:ext cx="1562100" cy="1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320" y="453922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Five Stage Rope Seizer DRS-5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₹ 1.75 Lakh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90" y="3333610"/>
            <a:ext cx="1485900" cy="124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4740" y="4670397"/>
            <a:ext cx="210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Candy forming machine</a:t>
            </a:r>
          </a:p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 ₹ 5.95 lakh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66" y="3293439"/>
            <a:ext cx="1313180" cy="124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54224" y="4442955"/>
            <a:ext cx="1858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Automatic Candy Wrapping Machine ₹ 4.5 lakh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54" y="5469691"/>
            <a:ext cx="1302292" cy="10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3880" y="6365566"/>
            <a:ext cx="144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Incubator ₹4,236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" y="5273952"/>
            <a:ext cx="1480820" cy="86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6324600"/>
            <a:ext cx="136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Laminar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₹ 1.75 Lakh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10" y="5501394"/>
            <a:ext cx="2438400" cy="10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35" y="5273952"/>
            <a:ext cx="961003" cy="10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8750" y="6519446"/>
            <a:ext cx="199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Others lab equipment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0359" y="6305324"/>
            <a:ext cx="172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Weighing machine</a:t>
            </a:r>
          </a:p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 ₹ 10,000</a:t>
            </a:r>
          </a:p>
          <a:p>
            <a:pPr algn="ctr"/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04" y="3407358"/>
            <a:ext cx="1690688" cy="100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84604" y="4447621"/>
            <a:ext cx="196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Three way cooling conveyor</a:t>
            </a:r>
          </a:p>
          <a:p>
            <a:pPr algn="ctr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85,000</a:t>
            </a:r>
          </a:p>
        </p:txBody>
      </p:sp>
    </p:spTree>
    <p:extLst>
      <p:ext uri="{BB962C8B-B14F-4D97-AF65-F5344CB8AC3E}">
        <p14:creationId xmlns:p14="http://schemas.microsoft.com/office/powerpoint/2010/main" val="342471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PROCESSING FLOW DIAGRAM OF HARD CANDY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240" y="1355574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Receiving of raw materials              Weighing              Lab tasting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73500" y="1428184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1499427"/>
            <a:ext cx="7858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4300" y="212598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Sugar and water</a:t>
            </a: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(3:1)  dissolution  at 100°C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68340" y="342646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 Cooking(138 to 145°C)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58426" y="2150110"/>
            <a:ext cx="2419827" cy="78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Mixing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82619" y="2125980"/>
            <a:ext cx="2575561" cy="850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 Add Glucose syrup preheated at 50 to 60°C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7525" y="48006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Add flavour and colour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5400" y="3345180"/>
            <a:ext cx="32893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Dehydration under vaccum(-0.5 to -0.8 bar) up to residual moisture 2 – 3%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79340" y="48006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Depositing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55982" y="5943600"/>
            <a:ext cx="219964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Cooling  at room temperature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334339" y="591312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Packaging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545079" y="2414270"/>
            <a:ext cx="59181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ight Arrow 25"/>
          <p:cNvSpPr/>
          <p:nvPr/>
        </p:nvSpPr>
        <p:spPr>
          <a:xfrm>
            <a:off x="5801043" y="2439670"/>
            <a:ext cx="59181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Curved Left Arrow 16"/>
          <p:cNvSpPr/>
          <p:nvPr/>
        </p:nvSpPr>
        <p:spPr>
          <a:xfrm>
            <a:off x="8803640" y="3084830"/>
            <a:ext cx="381000" cy="9055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4879340" y="3690620"/>
            <a:ext cx="728980" cy="299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Curved Right Arrow 26"/>
          <p:cNvSpPr/>
          <p:nvPr/>
        </p:nvSpPr>
        <p:spPr>
          <a:xfrm>
            <a:off x="612775" y="3585845"/>
            <a:ext cx="425450" cy="11042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443921" y="4993005"/>
            <a:ext cx="859158" cy="32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Curved Left Arrow 28"/>
          <p:cNvSpPr/>
          <p:nvPr/>
        </p:nvSpPr>
        <p:spPr>
          <a:xfrm>
            <a:off x="8223250" y="5157469"/>
            <a:ext cx="7493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5096987" y="6136640"/>
            <a:ext cx="728980" cy="299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71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4064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LABORATORY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72902"/>
            <a:ext cx="8001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RAW MATERIAL TEST : 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Sugar: Impurity test, Brix test, Solubility test, Ash test, Moisture test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Glucose syrup: Moisture test, Brix test, Acidity test etc.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Citric acid : Purity, Moisture, Water insoluble matter etc.</a:t>
            </a:r>
          </a:p>
          <a:p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Trisodium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Citrate : Purity, Moisture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Colour: Water insoluble matter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Flavour: Specific gravity, Refractive index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Water : Hardness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FINAL PRODUCT TEST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: Colour, texture, moisture, shape.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PACKAGING MATERIAL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Cartoon : Weight, GSM, Moisture, Deamination 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Jar : GSM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Laminate: GSM, Microbiological test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MICRO BIOLOGICAL TEST : Final product (  TPC, Yeast , etc.), Air sampling, Hand swab, machine swab, food contact surface swab etc. 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4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9160" y="76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MANPOWER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05374"/>
              </p:ext>
            </p:extLst>
          </p:nvPr>
        </p:nvGraphicFramePr>
        <p:xfrm>
          <a:off x="1752600" y="670560"/>
          <a:ext cx="6096000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Number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 person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Salary/ month</a:t>
                      </a:r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(10,000 ×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2) =20000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Processing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( 8000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× 2)=     16000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Packaging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Boiler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Electrician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Marketing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Over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</a:p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management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Truc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k driver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49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(5,000 ×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2) =10000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49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latin typeface="Times New Roman" pitchFamily="18" charset="0"/>
                          <a:cs typeface="Times New Roman" pitchFamily="18" charset="0"/>
                        </a:rPr>
                        <a:t>10,8,000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3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  PRODUCT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57021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33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SHELF LIFE: 7 months from the date of packaging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9950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PROFIT AND COST DISTRIBUTION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02759"/>
              </p:ext>
            </p:extLst>
          </p:nvPr>
        </p:nvGraphicFramePr>
        <p:xfrm>
          <a:off x="1524000" y="1715362"/>
          <a:ext cx="6096000" cy="491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107"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COST ( Per</a:t>
                      </a:r>
                      <a:r>
                        <a:rPr lang="en-IN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300g )</a:t>
                      </a:r>
                      <a:endParaRPr lang="en-IN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07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Raw material(</a:t>
                      </a:r>
                      <a:r>
                        <a:rPr lang="en-IN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38.74/ kg)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11.62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23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Packaging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material</a:t>
                      </a:r>
                    </a:p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( jar /5Rs and others </a:t>
                      </a:r>
                      <a:r>
                        <a:rPr lang="en-IN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3)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Labours( 3600/ 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Transportation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cost(666.66/ 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IN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0.097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Electricity( 5.30/ 1 to 102 unit)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5.30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Others( Loan interest 55,000 of 60 lakh at rate 11%/ year and loan amount </a:t>
                      </a:r>
                      <a:r>
                        <a:rPr lang="en-IN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4583.3 /month and others)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{0.02( for loan) +0.98}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IN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I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879"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 err="1"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>
                          <a:latin typeface="Times New Roman" pitchFamily="18" charset="0"/>
                          <a:cs typeface="Times New Roman" pitchFamily="18" charset="0"/>
                        </a:rPr>
                        <a:t>26.539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96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4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PROFIT AND COST DISTRIBUTION</a:t>
            </a:r>
          </a:p>
          <a:p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066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One jar content 300g ( 3.7g / candy) = 81 Candy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85772"/>
              </p:ext>
            </p:extLst>
          </p:nvPr>
        </p:nvGraphicFramePr>
        <p:xfrm>
          <a:off x="1371600" y="1752600"/>
          <a:ext cx="6477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  <a:r>
                        <a:rPr lang="en-IN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of candy</a:t>
                      </a:r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IN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cost</a:t>
                      </a:r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Distributor</a:t>
                      </a:r>
                      <a:r>
                        <a:rPr lang="en-IN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price</a:t>
                      </a:r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300g( 81 candy)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26.539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Each jar  Rs80 and Rs</a:t>
                      </a:r>
                      <a:r>
                        <a:rPr lang="en-IN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1/candy</a:t>
                      </a:r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43.461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496449"/>
              </p:ext>
            </p:extLst>
          </p:nvPr>
        </p:nvGraphicFramePr>
        <p:xfrm>
          <a:off x="1412240" y="38862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Profit</a:t>
                      </a:r>
                      <a:r>
                        <a:rPr lang="en-IN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month</a:t>
                      </a:r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43.461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6833 jar </a:t>
                      </a:r>
                    </a:p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( 2050 kg production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Rs</a:t>
                      </a:r>
                      <a:r>
                        <a:rPr lang="en-IN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29,683.863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2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766" b="12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066800" y="304800"/>
            <a:ext cx="0" cy="7620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" y="475488"/>
            <a:ext cx="762000" cy="4389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&amp; Out</a:t>
            </a:r>
            <a:endParaRPr lang="en-IN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95400" y="152400"/>
            <a:ext cx="0" cy="7620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4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CERTIFICATE AND LICENCE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924836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Register  business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GST registration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Trade License from local municipal authority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NOC from pollution board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ESI Registration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FSSAI Registration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MSME Registration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Pollution Certificate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Shop act licence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IEC code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Fire and safety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ISO 9000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ISO 14000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ISO 22000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6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320" y="152400"/>
            <a:ext cx="547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TARGET SELLING AREA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58238"/>
            <a:ext cx="6116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Wholesalers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Distributors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Stores and shopping complex 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Supermarkets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Confectionary and bakery shop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Local shops</a:t>
            </a:r>
          </a:p>
        </p:txBody>
      </p:sp>
    </p:spTree>
    <p:extLst>
      <p:ext uri="{BB962C8B-B14F-4D97-AF65-F5344CB8AC3E}">
        <p14:creationId xmlns:p14="http://schemas.microsoft.com/office/powerpoint/2010/main" val="48460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144E-EC8D-4FDE-88D8-31004AD6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9FEEB6-950C-4779-AA73-B31956CFEA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12299" y="731837"/>
            <a:ext cx="5145701" cy="55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57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MARKETING 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680" y="2895600"/>
            <a:ext cx="6324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Advertising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Sales promotion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Direct marketing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Publicity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2859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SALES 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87493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Offline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46234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MARKET COMPITITOR AND  OVER COMING STATIGES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970" y="1550312"/>
            <a:ext cx="434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Improve quality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Low price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Bigger seizer candy than others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Colour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Flavour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Discount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Offers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80" y="1889760"/>
            <a:ext cx="2186239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20" y="1889759"/>
            <a:ext cx="1528763" cy="127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70" y="3372177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16001"/>
            <a:ext cx="160496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51" y="5197205"/>
            <a:ext cx="2916272" cy="164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40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643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0999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latin typeface="Times New Roman" pitchFamily="18" charset="0"/>
                <a:cs typeface="Times New Roman" pitchFamily="18" charset="0"/>
              </a:rPr>
              <a:t>      INRODUCTION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00199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Candy is a sweet food product.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main constituent of candy generally is sugar.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Various types of candy available in the market such as Hard candy,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Candy Canes, Gummies, Lollypops, Caramels, Cotton candy etc.</a:t>
            </a:r>
          </a:p>
          <a:p>
            <a:br>
              <a:rPr lang="en-I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67300"/>
            <a:ext cx="2266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67300"/>
            <a:ext cx="2510636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5067300"/>
            <a:ext cx="24288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1452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WHY I CHOOSE CANDY  PLANT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986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High demanded and attractive product.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Area of business expansion is large.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High profitable business.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Firstly I can start in small scale with low investment.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4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79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MARKET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510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Firstly,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find out the most excellent and most selling candies in my location.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Check the packaging and price of those.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I need to know consumer behaviour for candy.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5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0997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AREA AND PLANT 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Factors for ideal location :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Raw material availability.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Market location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Availability of labours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Transport facilities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Availability of water, electricity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Environmental  impact and effluent disposal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Local community considerations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Political strategic consideration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Exact location: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Champadanga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(15000 square feet)</a:t>
            </a:r>
          </a:p>
          <a:p>
            <a:pPr marL="457200" indent="-457200">
              <a:buFont typeface="Wingdings" pitchFamily="2" charset="2"/>
              <a:buChar char="q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2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PER DAY PRODUCTION: 2050Kg( 1 candy = 3.7 g)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INVESTMENT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1643"/>
              </p:ext>
            </p:extLst>
          </p:nvPr>
        </p:nvGraphicFramePr>
        <p:xfrm>
          <a:off x="1407160" y="1478280"/>
          <a:ext cx="6934200" cy="484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         </a:t>
                      </a:r>
                      <a:r>
                        <a:rPr lang="en-IN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Objective</a:t>
                      </a:r>
                      <a:r>
                        <a:rPr lang="en-IN" sz="28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25,00,000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10,00,000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20,02,000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55,02,000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Raw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79,430</a:t>
                      </a:r>
                      <a:r>
                        <a:rPr lang="en-I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Manpower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Times New Roman" pitchFamily="18" charset="0"/>
                          <a:cs typeface="Times New Roman" pitchFamily="18" charset="0"/>
                        </a:rPr>
                        <a:t>10,8,000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3200" dirty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itchFamily="18" charset="0"/>
                          <a:cs typeface="Times New Roman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latin typeface="Times New Roman" pitchFamily="18" charset="0"/>
                          <a:cs typeface="Times New Roman" pitchFamily="18" charset="0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5600" y="6324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Total cost:  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5,759,430</a:t>
            </a:r>
          </a:p>
        </p:txBody>
      </p:sp>
    </p:spTree>
    <p:extLst>
      <p:ext uri="{BB962C8B-B14F-4D97-AF65-F5344CB8AC3E}">
        <p14:creationId xmlns:p14="http://schemas.microsoft.com/office/powerpoint/2010/main" val="284836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120" y="348734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FINANCIAL RESOURCE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5240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Bank loan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Government loan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Personal investment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391762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31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0" y="53457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Times New Roman" pitchFamily="18" charset="0"/>
                <a:cs typeface="Times New Roman" pitchFamily="18" charset="0"/>
              </a:rPr>
              <a:t>TYPES OF CANDY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5600" y="1524000"/>
            <a:ext cx="579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Mango flavoured hard candy 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Orange flavoured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Pineapple flavoured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Blue berry flavoured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Strawberry flavoured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Others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1"/>
            <a:ext cx="3429000" cy="18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0465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897</TotalTime>
  <Words>1020</Words>
  <Application>Microsoft Office PowerPoint</Application>
  <PresentationFormat>On-screen Show (4:3)</PresentationFormat>
  <Paragraphs>303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Georgia</vt:lpstr>
      <vt:lpstr>Times New Roman</vt:lpstr>
      <vt:lpstr>Trebuchet MS</vt:lpstr>
      <vt:lpstr>Wingdings</vt:lpstr>
      <vt:lpstr>Slipstream</vt:lpstr>
      <vt:lpstr> PROJECT   ON  ENTREPRENEURSHIP  DEVELOPMENT OF CANDY MANUFACTUREING PLANT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</dc:creator>
  <cp:lastModifiedBy>Ayan</cp:lastModifiedBy>
  <cp:revision>91</cp:revision>
  <dcterms:created xsi:type="dcterms:W3CDTF">2006-08-16T00:00:00Z</dcterms:created>
  <dcterms:modified xsi:type="dcterms:W3CDTF">2023-12-29T04:39:41Z</dcterms:modified>
</cp:coreProperties>
</file>